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7"/>
  </p:notesMasterIdLst>
  <p:sldIdLst>
    <p:sldId id="256" r:id="rId5"/>
    <p:sldId id="257" r:id="rId6"/>
  </p:sldIdLst>
  <p:sldSz cx="10691813" cy="7559675"/>
  <p:notesSz cx="7559675" cy="10691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E9FA"/>
    <a:srgbClr val="AB53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1440" y="53"/>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eley Pallett" userId="91e09b7a-f79e-4e05-a5e4-15fe1a68aae9" providerId="ADAL" clId="{83D62E79-547F-4EAE-A074-AC83749684D9}"/>
    <pc:docChg chg="custSel modSld">
      <pc:chgData name="Keeley Pallett" userId="91e09b7a-f79e-4e05-a5e4-15fe1a68aae9" providerId="ADAL" clId="{83D62E79-547F-4EAE-A074-AC83749684D9}" dt="2024-09-29T21:37:59.585" v="6" actId="20577"/>
      <pc:docMkLst>
        <pc:docMk/>
      </pc:docMkLst>
      <pc:sldChg chg="modSp mod">
        <pc:chgData name="Keeley Pallett" userId="91e09b7a-f79e-4e05-a5e4-15fe1a68aae9" providerId="ADAL" clId="{83D62E79-547F-4EAE-A074-AC83749684D9}" dt="2024-09-29T21:37:59.585" v="6" actId="20577"/>
        <pc:sldMkLst>
          <pc:docMk/>
          <pc:sldMk cId="0" sldId="256"/>
        </pc:sldMkLst>
        <pc:spChg chg="mod">
          <ac:chgData name="Keeley Pallett" userId="91e09b7a-f79e-4e05-a5e4-15fe1a68aae9" providerId="ADAL" clId="{83D62E79-547F-4EAE-A074-AC83749684D9}" dt="2024-09-29T21:37:59.585" v="6" actId="20577"/>
          <ac:spMkLst>
            <pc:docMk/>
            <pc:sldMk cId="0" sldId="256"/>
            <ac:spMk id="56" creationId="{00000000-0000-0000-0000-000000000000}"/>
          </ac:spMkLst>
        </pc:spChg>
      </pc:sldChg>
      <pc:sldChg chg="modSp mod">
        <pc:chgData name="Keeley Pallett" userId="91e09b7a-f79e-4e05-a5e4-15fe1a68aae9" providerId="ADAL" clId="{83D62E79-547F-4EAE-A074-AC83749684D9}" dt="2024-09-29T21:37:25.110" v="1" actId="948"/>
        <pc:sldMkLst>
          <pc:docMk/>
          <pc:sldMk cId="2346761350" sldId="257"/>
        </pc:sldMkLst>
        <pc:spChg chg="mod">
          <ac:chgData name="Keeley Pallett" userId="91e09b7a-f79e-4e05-a5e4-15fe1a68aae9" providerId="ADAL" clId="{83D62E79-547F-4EAE-A074-AC83749684D9}" dt="2024-09-29T21:37:25.110" v="1" actId="948"/>
          <ac:spMkLst>
            <pc:docMk/>
            <pc:sldMk cId="2346761350" sldId="257"/>
            <ac:spMk id="3" creationId="{173C5153-61BA-6BC4-B8C4-7E39AB428974}"/>
          </ac:spMkLst>
        </pc:spChg>
      </pc:sldChg>
    </pc:docChg>
  </pc:docChgLst>
  <pc:docChgLst>
    <pc:chgData name="Cassie Bodman-Knight" userId="7d500b88-e0b4-4390-ae02-f8e44f4f8c30" providerId="ADAL" clId="{A0C676FB-FA07-47B5-97B3-FA5A19201FB8}"/>
    <pc:docChg chg="custSel modSld">
      <pc:chgData name="Cassie Bodman-Knight" userId="7d500b88-e0b4-4390-ae02-f8e44f4f8c30" providerId="ADAL" clId="{A0C676FB-FA07-47B5-97B3-FA5A19201FB8}" dt="2024-12-03T15:08:35.433" v="24" actId="5793"/>
      <pc:docMkLst>
        <pc:docMk/>
      </pc:docMkLst>
      <pc:sldChg chg="modSp mod">
        <pc:chgData name="Cassie Bodman-Knight" userId="7d500b88-e0b4-4390-ae02-f8e44f4f8c30" providerId="ADAL" clId="{A0C676FB-FA07-47B5-97B3-FA5A19201FB8}" dt="2024-12-03T15:08:35.433" v="24" actId="5793"/>
        <pc:sldMkLst>
          <pc:docMk/>
          <pc:sldMk cId="0" sldId="256"/>
        </pc:sldMkLst>
        <pc:spChg chg="mod">
          <ac:chgData name="Cassie Bodman-Knight" userId="7d500b88-e0b4-4390-ae02-f8e44f4f8c30" providerId="ADAL" clId="{A0C676FB-FA07-47B5-97B3-FA5A19201FB8}" dt="2024-12-03T15:08:35.433" v="24" actId="5793"/>
          <ac:spMkLst>
            <pc:docMk/>
            <pc:sldMk cId="0" sldId="256"/>
            <ac:spMk id="5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3" r:id="rId3"/>
    <p:sldLayoutId id="2147483654" r:id="rId4"/>
    <p:sldLayoutId id="2147483655" r:id="rId5"/>
    <p:sldLayoutId id="2147483656" r:id="rId6"/>
    <p:sldLayoutId id="2147483657" r:id="rId7"/>
    <p:sldLayoutId id="2147483658"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495000"/>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200" b="1" dirty="0">
                <a:solidFill>
                  <a:srgbClr val="7030A0"/>
                </a:solidFill>
                <a:latin typeface="Calibri" panose="020F0502020204030204" pitchFamily="34" charset="0"/>
                <a:ea typeface="Calibri" panose="020F0502020204030204" pitchFamily="34" charset="0"/>
                <a:cs typeface="Calibri" panose="020F0502020204030204" pitchFamily="34" charset="0"/>
              </a:rPr>
              <a:t>Physical Education at Hall Meadow Primary School </a:t>
            </a:r>
            <a:endParaRPr sz="2200" b="1" dirty="0">
              <a:solidFill>
                <a:srgbClr val="7030A0"/>
              </a:solidFill>
              <a:latin typeface="Calibri" panose="020F0502020204030204" pitchFamily="34" charset="0"/>
              <a:ea typeface="Calibri" panose="020F0502020204030204" pitchFamily="34" charset="0"/>
              <a:cs typeface="Calibri" panose="020F0502020204030204" pitchFamily="34" charset="0"/>
            </a:endParaRPr>
          </a:p>
        </p:txBody>
      </p:sp>
      <p:sp>
        <p:nvSpPr>
          <p:cNvPr id="55" name="Google Shape;55;p13"/>
          <p:cNvSpPr txBox="1"/>
          <p:nvPr/>
        </p:nvSpPr>
        <p:spPr>
          <a:xfrm>
            <a:off x="146775" y="853440"/>
            <a:ext cx="3037296"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rPr>
              <a:t>Our Intent</a:t>
            </a:r>
          </a:p>
          <a:p>
            <a:r>
              <a:rPr lang="en-GB" sz="1200" dirty="0">
                <a:effectLst/>
                <a:latin typeface="Calibri" panose="020F0502020204030204" pitchFamily="34" charset="0"/>
                <a:ea typeface="Arial" panose="020B0604020202020204" pitchFamily="34" charset="0"/>
                <a:cs typeface="Calibri" panose="020F0502020204030204" pitchFamily="34" charset="0"/>
              </a:rPr>
              <a:t>Intention 1: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26035" indent="-4445"/>
            <a:r>
              <a:rPr lang="en-GB" sz="1200" dirty="0">
                <a:effectLst/>
                <a:latin typeface="Calibri" panose="020F0502020204030204" pitchFamily="34" charset="0"/>
                <a:ea typeface="Arial" panose="020B0604020202020204" pitchFamily="34" charset="0"/>
                <a:cs typeface="Calibri" panose="020F0502020204030204" pitchFamily="34" charset="0"/>
              </a:rPr>
              <a:t>To build a PE curriculum which enables children to develop motor competence to excel in a broad range of physical activities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26035" indent="-4445">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200" dirty="0">
                <a:effectLst/>
                <a:latin typeface="Calibri" panose="020F0502020204030204" pitchFamily="34" charset="0"/>
                <a:ea typeface="Arial" panose="020B0604020202020204" pitchFamily="34" charset="0"/>
                <a:cs typeface="Calibri" panose="020F0502020204030204" pitchFamily="34" charset="0"/>
              </a:rPr>
              <a:t>Intention 2:	</a:t>
            </a:r>
          </a:p>
          <a:p>
            <a:r>
              <a:rPr lang="en-GB" sz="1200" dirty="0">
                <a:effectLst/>
                <a:latin typeface="Calibri" panose="020F0502020204030204" pitchFamily="34" charset="0"/>
                <a:ea typeface="Arial" panose="020B0604020202020204" pitchFamily="34" charset="0"/>
                <a:cs typeface="Calibri" panose="020F0502020204030204" pitchFamily="34" charset="0"/>
              </a:rPr>
              <a:t>To build a PE curriculum which enables children to develop their knowledge and understanding of the rules, strategies and tactics involved with different types of activities.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26035" indent="-4445">
              <a:spcAft>
                <a:spcPts val="800"/>
              </a:spcAft>
            </a:pPr>
            <a:r>
              <a:rPr lang="en-GB" sz="1200" dirty="0">
                <a:effectLst/>
                <a:latin typeface="Calibri" panose="020F0502020204030204" pitchFamily="34" charset="0"/>
                <a:ea typeface="Arial" panose="020B0604020202020204" pitchFamily="34" charset="0"/>
                <a:cs typeface="Calibri" panose="020F050202020403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200" dirty="0">
                <a:effectLst/>
                <a:latin typeface="Calibri" panose="020F0502020204030204" pitchFamily="34" charset="0"/>
                <a:ea typeface="Calibri" panose="020F0502020204030204" pitchFamily="34" charset="0"/>
                <a:cs typeface="Times New Roman" panose="02020603050405020304" pitchFamily="18" charset="0"/>
              </a:rPr>
              <a:t>Intention 3: </a:t>
            </a:r>
          </a:p>
          <a:p>
            <a:r>
              <a:rPr lang="en-GB" sz="1200" dirty="0">
                <a:effectLst/>
                <a:latin typeface="Calibri" panose="020F0502020204030204" pitchFamily="34" charset="0"/>
                <a:ea typeface="Calibri" panose="020F0502020204030204" pitchFamily="34" charset="0"/>
                <a:cs typeface="Times New Roman" panose="02020603050405020304" pitchFamily="18" charset="0"/>
              </a:rPr>
              <a:t>To build a curriculum that encourages and provides opportunities for all children to lead healthy, active lives. To enable them to know more, remember more and understand more about the positives involved in healthy lifestyle.</a:t>
            </a:r>
          </a:p>
          <a:p>
            <a:pPr>
              <a:spcAft>
                <a:spcPts val="800"/>
              </a:spcAft>
            </a:pPr>
            <a:endParaRPr lang="en-GB" sz="1200" dirty="0">
              <a:latin typeface="Calibri" panose="020F0502020204030204" pitchFamily="34" charset="0"/>
              <a:ea typeface="Calibri" panose="020F0502020204030204" pitchFamily="34" charset="0"/>
              <a:cs typeface="Times New Roman" panose="02020603050405020304" pitchFamily="18" charset="0"/>
            </a:endParaRPr>
          </a:p>
          <a:p>
            <a:r>
              <a:rPr lang="en-GB" sz="1200" dirty="0">
                <a:effectLst/>
                <a:latin typeface="Calibri" panose="020F0502020204030204" pitchFamily="34" charset="0"/>
                <a:ea typeface="Calibri" panose="020F0502020204030204" pitchFamily="34" charset="0"/>
                <a:cs typeface="Times New Roman" panose="02020603050405020304" pitchFamily="18" charset="0"/>
              </a:rPr>
              <a:t>Intention 4: </a:t>
            </a:r>
          </a:p>
          <a:p>
            <a:r>
              <a:rPr lang="en-GB" sz="1200" dirty="0">
                <a:effectLst/>
                <a:latin typeface="Calibri" panose="020F0502020204030204" pitchFamily="34" charset="0"/>
                <a:ea typeface="Calibri" panose="020F0502020204030204" pitchFamily="34" charset="0"/>
                <a:cs typeface="Times New Roman" panose="02020603050405020304" pitchFamily="18" charset="0"/>
              </a:rPr>
              <a:t>To build a curriculum that has its foundations in outstanding subject and pedagogical knowledge taught by confident teachers who are supported by ongoing CPD.</a:t>
            </a:r>
          </a:p>
          <a:p>
            <a:pPr marL="0" lvl="0" indent="0" algn="l" rtl="0">
              <a:spcBef>
                <a:spcPts val="0"/>
              </a:spcBef>
              <a:spcAft>
                <a:spcPts val="0"/>
              </a:spcAft>
              <a:buNone/>
            </a:pPr>
            <a:endParaRPr lang="en-GB" b="1" u="sng" dirty="0">
              <a:solidFill>
                <a:srgbClr val="7030A0"/>
              </a:solidFill>
            </a:endParaRPr>
          </a:p>
        </p:txBody>
      </p:sp>
      <p:sp>
        <p:nvSpPr>
          <p:cNvPr id="56" name="Google Shape;56;p13"/>
          <p:cNvSpPr txBox="1"/>
          <p:nvPr/>
        </p:nvSpPr>
        <p:spPr>
          <a:xfrm>
            <a:off x="3346836" y="853439"/>
            <a:ext cx="7198201"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dirty="0"/>
              <a:t> </a:t>
            </a:r>
            <a:r>
              <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rPr>
              <a:t>Implementation - How do we do this?  </a:t>
            </a:r>
          </a:p>
          <a:p>
            <a:pPr marL="0" lvl="0" indent="0" algn="l" rtl="0">
              <a:spcBef>
                <a:spcPts val="0"/>
              </a:spcBef>
              <a:spcAft>
                <a:spcPts val="0"/>
              </a:spcAft>
              <a:buNone/>
            </a:pPr>
            <a:endParaRPr lang="en-GB" sz="1200" b="1" dirty="0"/>
          </a:p>
          <a:p>
            <a:pPr marL="171450" lvl="0" indent="-171450">
              <a:lnSpc>
                <a:spcPct val="107000"/>
              </a:lnSpc>
              <a:buFont typeface="Arial" panose="020B0604020202020204" pitchFamily="34" charset="0"/>
              <a:buChar char="•"/>
            </a:pPr>
            <a:r>
              <a:rPr lang="en-GB" sz="1200" dirty="0">
                <a:solidFill>
                  <a:srgbClr val="000000"/>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Curriculum Design</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228600">
              <a:lnSpc>
                <a:spcPct val="107000"/>
              </a:lnSpc>
            </a:pPr>
            <a:r>
              <a:rPr lang="en-GB" sz="1200" dirty="0">
                <a:solidFill>
                  <a:srgbClr val="000000"/>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Motor Competence and Fundamental Movement Skills are best developed between 3 and 8 years old, these have been a key focus for our PE Mapping at Early Years, KS 1 and lower KS2.</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171450" lvl="0" indent="-171450">
              <a:lnSpc>
                <a:spcPct val="107000"/>
              </a:lnSpc>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Clear and comprehensive scheme of work in line with the National Curriculum. </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In P.E, children will study five areas of sport and physical education. These include; Gymnastics, Athletics, Games, Dance and OAA.   Within P.E lessons, children will adopt many different roles such as a performer, coach, umpire and leader and explore many different outdoor activities.</a:t>
            </a:r>
          </a:p>
          <a:p>
            <a:pPr marL="171450" lvl="0" indent="-171450">
              <a:lnSpc>
                <a:spcPct val="107000"/>
              </a:lnSpc>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Clear and comprehensive PE scheme of work which refers to healthy lifestyles.</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The teaching and learning of healthy lifestyles is planned explicitly within each year group as part of the PE SOW</a:t>
            </a:r>
          </a:p>
          <a:p>
            <a:pPr marL="171450" lvl="0" indent="-171450">
              <a:lnSpc>
                <a:spcPct val="107000"/>
              </a:lnSpc>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Cross Curricular links</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The PE SOW / policy makes links with other subjects including Science, PSHE and Maths.</a:t>
            </a:r>
          </a:p>
          <a:p>
            <a:pPr marL="171450" lvl="0" indent="-171450">
              <a:lnSpc>
                <a:spcPct val="107000"/>
              </a:lnSpc>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Time</a:t>
            </a:r>
          </a:p>
          <a:p>
            <a:pPr marL="228600">
              <a:lnSpc>
                <a:spcPct val="107000"/>
              </a:lnSpc>
            </a:pPr>
            <a:r>
              <a:rPr lang="en-GB" sz="1200" dirty="0">
                <a:solidFill>
                  <a:srgbClr val="000000"/>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We ensure that pupils have sufficient time to be able to develop competencies.  The depth of learning will not be sacrificed for variety of activity</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171450" lvl="0" indent="-171450">
              <a:lnSpc>
                <a:spcPct val="107000"/>
              </a:lnSpc>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Knowledge</a:t>
            </a:r>
          </a:p>
          <a:p>
            <a:pPr marL="228600">
              <a:lnSpc>
                <a:spcPct val="107000"/>
              </a:lnSpc>
            </a:pPr>
            <a:r>
              <a:rPr lang="en-GB" sz="1200" dirty="0">
                <a:solidFill>
                  <a:srgbClr val="000000"/>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Substantive knowledge is ‘knowing what’. Disciplinary knowledge is ‘knowing how’.  Pupils will be taught the links between both types of knowledge. </a:t>
            </a: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171450" lvl="0" indent="-171450">
              <a:lnSpc>
                <a:spcPct val="107000"/>
              </a:lnSpc>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Access to experts</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Over the period of the year / key Stage 2 children will have opportunities to work with PE experts.</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Over the period of the academic year teachers will have opportunities to work with PE experts.</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Inter Events</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Children will have access to competing against pupils from other schools.</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Intra Events</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Half termly all pupils will have access to competing against pupils in school.</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Displays</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Display in school will celebrate involvement in PE.</a:t>
            </a:r>
          </a:p>
          <a:p>
            <a:pPr marL="342900" lvl="0" indent="-342900">
              <a:lnSpc>
                <a:spcPct val="107000"/>
              </a:lnSpc>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Free Fruit / Water only snack policy</a:t>
            </a: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Fruit is available for all KS1 children daily. </a:t>
            </a:r>
            <a:endParaRPr lang="en-GB" sz="1200" dirty="0">
              <a:latin typeface="Calibri" panose="020F0502020204030204" pitchFamily="34" charset="0"/>
              <a:ea typeface="Calibri" panose="020F0502020204030204" pitchFamily="34" charset="0"/>
              <a:cs typeface="Calibri" panose="020F0502020204030204" pitchFamily="34" charset="0"/>
            </a:endParaRPr>
          </a:p>
          <a:p>
            <a:pPr marL="228600">
              <a:lnSpc>
                <a:spcPct val="107000"/>
              </a:lnSpc>
            </a:pPr>
            <a:r>
              <a:rPr lang="en-GB" sz="1200" dirty="0">
                <a:effectLst/>
                <a:latin typeface="Calibri" panose="020F0502020204030204" pitchFamily="34" charset="0"/>
                <a:ea typeface="Calibri" panose="020F0502020204030204" pitchFamily="34" charset="0"/>
                <a:cs typeface="Calibri" panose="020F0502020204030204" pitchFamily="34" charset="0"/>
              </a:rPr>
              <a:t>School has a fruit/ vegetables / water only snack policy at playtimes.</a:t>
            </a:r>
            <a:endParaRPr lang="en-GB" sz="1200" dirty="0">
              <a:latin typeface="Calibri" panose="020F0502020204030204" pitchFamily="34" charset="0"/>
              <a:ea typeface="Calibri" panose="020F0502020204030204" pitchFamily="34" charset="0"/>
              <a:cs typeface="Calibri" panose="020F0502020204030204" pitchFamily="34" charset="0"/>
            </a:endParaRPr>
          </a:p>
          <a:p>
            <a:pPr lvl="0"/>
            <a:endParaRPr lang="en-GB" sz="1200" b="1" dirty="0"/>
          </a:p>
          <a:p>
            <a:pPr marL="0" lvl="0" indent="0" algn="l" rtl="0">
              <a:spcBef>
                <a:spcPts val="0"/>
              </a:spcBef>
              <a:spcAft>
                <a:spcPts val="0"/>
              </a:spcAft>
              <a:buNone/>
            </a:pPr>
            <a:endParaRPr lang="en-GB" sz="1200" b="1" dirty="0"/>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29"/>
            <a:ext cx="633621" cy="6336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56;p13">
            <a:extLst>
              <a:ext uri="{FF2B5EF4-FFF2-40B4-BE49-F238E27FC236}">
                <a16:creationId xmlns:a16="http://schemas.microsoft.com/office/drawing/2014/main" id="{173C5153-61BA-6BC4-B8C4-7E39AB428974}"/>
              </a:ext>
            </a:extLst>
          </p:cNvPr>
          <p:cNvSpPr txBox="1"/>
          <p:nvPr/>
        </p:nvSpPr>
        <p:spPr>
          <a:xfrm>
            <a:off x="146775" y="220981"/>
            <a:ext cx="10180693" cy="7444740"/>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rPr>
              <a:t>Impact – what progress will children make? </a:t>
            </a:r>
          </a:p>
          <a:p>
            <a:pPr marL="0" lvl="0" indent="0" algn="l" rtl="0">
              <a:spcBef>
                <a:spcPts val="0"/>
              </a:spcBef>
              <a:spcAft>
                <a:spcPts val="0"/>
              </a:spcAft>
              <a:buNone/>
            </a:pPr>
            <a:endPar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endParaRP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Calibri" panose="020F0502020204030204" pitchFamily="34" charset="0"/>
              </a:rPr>
              <a:t>Children will achieve age related expectations in PE.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participate in a range of activities</a:t>
            </a: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participate for a sustained period of time</a:t>
            </a: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Calibri" panose="020F0502020204030204" pitchFamily="34" charset="0"/>
              </a:rPr>
              <a:t>Children will enjoy sport and will seek additional extra-curricular activities both school and external to school related.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Calibri" panose="020F0502020204030204" pitchFamily="34" charset="0"/>
              </a:rPr>
              <a:t>Participation levels in PE will be 100%.</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make tactical decisions and will have the motor competence to perform the necessary movements/ actions.</a:t>
            </a: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understand that not all physical activities will have rules or strategies but will have strategies for success.  </a:t>
            </a:r>
          </a:p>
          <a:p>
            <a:pPr marL="28575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 </a:t>
            </a: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Calibri" panose="020F0502020204030204" pitchFamily="34" charset="0"/>
              </a:rPr>
              <a:t>Children will show a good understanding of how to develop and maintain a healthy lifestyle and the facets of this.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Calibri" panose="020F0502020204030204" pitchFamily="34" charset="0"/>
              </a:rPr>
              <a:t>Children will show a good understanding of healthy eating.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access the free fruit or bring their own fruit.</a:t>
            </a:r>
          </a:p>
          <a:p>
            <a:pPr marL="285750" lvl="0" indent="-285750">
              <a:lnSpc>
                <a:spcPct val="107000"/>
              </a:lnSpc>
              <a:buFont typeface="Arial" panose="020B0604020202020204" pitchFamily="34" charset="0"/>
              <a:buChar char="•"/>
            </a:pPr>
            <a:r>
              <a:rPr lang="en-GB" dirty="0">
                <a:effectLst/>
                <a:latin typeface="Calibri" panose="020F0502020204030204" pitchFamily="34" charset="0"/>
                <a:ea typeface="Calibri" panose="020F0502020204030204" pitchFamily="34" charset="0"/>
                <a:cs typeface="Times New Roman" panose="02020603050405020304" pitchFamily="18" charset="0"/>
              </a:rPr>
              <a:t>Children’s packed lunches indicate a balance diet.</a:t>
            </a:r>
          </a:p>
          <a:p>
            <a:pPr marL="0" lvl="0" indent="0" algn="l" rtl="0">
              <a:spcBef>
                <a:spcPts val="0"/>
              </a:spcBef>
              <a:spcAft>
                <a:spcPts val="0"/>
              </a:spcAft>
              <a:buNone/>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676135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0E8ABCE25F0B4AA199893C8E103803" ma:contentTypeVersion="18" ma:contentTypeDescription="Create a new document." ma:contentTypeScope="" ma:versionID="6a4cc9037129be59e9c66dbf8064e666">
  <xsd:schema xmlns:xsd="http://www.w3.org/2001/XMLSchema" xmlns:xs="http://www.w3.org/2001/XMLSchema" xmlns:p="http://schemas.microsoft.com/office/2006/metadata/properties" xmlns:ns2="ccefe2da-8c62-43cd-a8db-abacb71538ea" xmlns:ns3="277dd5e7-d763-40eb-83e8-70c4a62cdb2b" targetNamespace="http://schemas.microsoft.com/office/2006/metadata/properties" ma:root="true" ma:fieldsID="c361bc18b41dbfa49761e9ce123aebaf" ns2:_="" ns3:_="">
    <xsd:import namespace="ccefe2da-8c62-43cd-a8db-abacb71538ea"/>
    <xsd:import namespace="277dd5e7-d763-40eb-83e8-70c4a62cdb2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LengthInSeconds"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fe2da-8c62-43cd-a8db-abacb71538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dd378a6-8a35-4b53-b7fe-d83391907b38}" ma:internalName="TaxCatchAll" ma:showField="CatchAllData" ma:web="ccefe2da-8c62-43cd-a8db-abacb71538e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77dd5e7-d763-40eb-83e8-70c4a62cdb2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77dd5e7-d763-40eb-83e8-70c4a62cdb2b">
      <Terms xmlns="http://schemas.microsoft.com/office/infopath/2007/PartnerControls"/>
    </lcf76f155ced4ddcb4097134ff3c332f>
    <TaxCatchAll xmlns="ccefe2da-8c62-43cd-a8db-abacb71538e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EBCA49-6720-402B-B9FB-6FD6ECB7AB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fe2da-8c62-43cd-a8db-abacb71538ea"/>
    <ds:schemaRef ds:uri="277dd5e7-d763-40eb-83e8-70c4a62cdb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DF1984-DDD4-4AE6-A0B6-B711AC9BD6F9}">
  <ds:schemaRefs>
    <ds:schemaRef ds:uri="ccefe2da-8c62-43cd-a8db-abacb71538ea"/>
    <ds:schemaRef ds:uri="http://schemas.microsoft.com/office/2006/documentManagement/types"/>
    <ds:schemaRef ds:uri="http://purl.org/dc/terms/"/>
    <ds:schemaRef ds:uri="http://purl.org/dc/elements/1.1/"/>
    <ds:schemaRef ds:uri="http://www.w3.org/XML/1998/namespace"/>
    <ds:schemaRef ds:uri="http://schemas.microsoft.com/office/infopath/2007/PartnerControls"/>
    <ds:schemaRef ds:uri="http://schemas.openxmlformats.org/package/2006/metadata/core-properties"/>
    <ds:schemaRef ds:uri="277dd5e7-d763-40eb-83e8-70c4a62cdb2b"/>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E8029D7F-46E5-43A9-BCCE-405FB7AF49A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562</TotalTime>
  <Words>623</Words>
  <Application>Microsoft Office PowerPoint</Application>
  <PresentationFormat>Custom</PresentationFormat>
  <Paragraphs>53</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Symbol</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Cox</dc:creator>
  <cp:lastModifiedBy>Cassie Bodman-Knight</cp:lastModifiedBy>
  <cp:revision>49</cp:revision>
  <dcterms:modified xsi:type="dcterms:W3CDTF">2024-12-03T15:08:37Z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0x010100330E8ABCE25F0B4AA199893C8E103803</vt:lpwstr>
  </property>
  <property fmtid="{D5CDD505-2E9C-101B-9397-08002B2CF9AE}" pid="3" name="MediaServiceImageTags">
    <vt:lpwstr/>
  </property>
</Properties>
</file>