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7"/>
  </p:notesMasterIdLst>
  <p:sldIdLst>
    <p:sldId id="256" r:id="rId5"/>
    <p:sldId id="257" r:id="rId6"/>
  </p:sldIdLst>
  <p:sldSz cx="10691813" cy="7559675"/>
  <p:notesSz cx="7559675" cy="106918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E9FA"/>
    <a:srgbClr val="AB53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1440" y="53"/>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3" r:id="rId3"/>
    <p:sldLayoutId id="2147483654" r:id="rId4"/>
    <p:sldLayoutId id="2147483655" r:id="rId5"/>
    <p:sldLayoutId id="2147483656" r:id="rId6"/>
    <p:sldLayoutId id="2147483657" r:id="rId7"/>
    <p:sldLayoutId id="2147483658"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053925" y="179336"/>
            <a:ext cx="7198200" cy="495000"/>
          </a:xfrm>
          <a:prstGeom prst="rect">
            <a:avLst/>
          </a:prstGeom>
          <a:ln>
            <a:solidFill>
              <a:srgbClr val="7030A0"/>
            </a:solidFill>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GB" sz="2800" b="1">
                <a:solidFill>
                  <a:srgbClr val="7030A0"/>
                </a:solidFill>
                <a:latin typeface="Kinetic Letters" panose="00000500000000000000" pitchFamily="50" charset="0"/>
                <a:ea typeface="Calibri" panose="020F0502020204030204" pitchFamily="34" charset="0"/>
                <a:cs typeface="Calibri" panose="020F0502020204030204" pitchFamily="34" charset="0"/>
              </a:rPr>
              <a:t> Mathematics at </a:t>
            </a:r>
            <a:r>
              <a:rPr lang="en-GB" sz="2800" b="1" dirty="0">
                <a:solidFill>
                  <a:srgbClr val="7030A0"/>
                </a:solidFill>
                <a:latin typeface="Kinetic Letters" panose="00000500000000000000" pitchFamily="50" charset="0"/>
                <a:ea typeface="Calibri" panose="020F0502020204030204" pitchFamily="34" charset="0"/>
                <a:cs typeface="Calibri" panose="020F0502020204030204" pitchFamily="34" charset="0"/>
              </a:rPr>
              <a:t>Hall Meadow Primary School </a:t>
            </a:r>
            <a:endParaRPr sz="2800" b="1" dirty="0">
              <a:solidFill>
                <a:srgbClr val="7030A0"/>
              </a:solidFill>
              <a:latin typeface="Kinetic Letters" panose="00000500000000000000" pitchFamily="50" charset="0"/>
              <a:ea typeface="Calibri" panose="020F0502020204030204" pitchFamily="34" charset="0"/>
              <a:cs typeface="Calibri" panose="020F0502020204030204" pitchFamily="34" charset="0"/>
            </a:endParaRPr>
          </a:p>
        </p:txBody>
      </p:sp>
      <p:sp>
        <p:nvSpPr>
          <p:cNvPr id="55" name="Google Shape;55;p13"/>
          <p:cNvSpPr txBox="1"/>
          <p:nvPr/>
        </p:nvSpPr>
        <p:spPr>
          <a:xfrm>
            <a:off x="200564" y="853438"/>
            <a:ext cx="2764866"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u="sng" dirty="0">
                <a:solidFill>
                  <a:srgbClr val="7030A0"/>
                </a:solidFill>
                <a:latin typeface="Kinetic Letters" panose="00000500000000000000" pitchFamily="50" charset="0"/>
                <a:ea typeface="Calibri" panose="020F0502020204030204" pitchFamily="34" charset="0"/>
                <a:cs typeface="Calibri" panose="020F0502020204030204" pitchFamily="34" charset="0"/>
              </a:rPr>
              <a:t>Our Intent</a:t>
            </a:r>
          </a:p>
          <a:p>
            <a:pPr algn="l" fontAlgn="base"/>
            <a:r>
              <a:rPr lang="en-GB" sz="1300" b="0" i="0" dirty="0">
                <a:solidFill>
                  <a:srgbClr val="666666"/>
                </a:solidFill>
                <a:effectLst/>
                <a:latin typeface="Kinetic Letters" panose="00000500000000000000" pitchFamily="50" charset="0"/>
              </a:rPr>
              <a:t>The aim of our mathematics curriculum is to build long-lasting learning through progressive acquisition of knowledge and skills. We want our pupils to become confident, competent and independent mathematicians, who are able to build a deep conceptual understand of maths and its interrelated connectiveness, so they can apply their learning in different situations. We aim to develop children’s ability to articulate, discuss and explain their thinking using appropriate mathematical vocabulary.</a:t>
            </a:r>
          </a:p>
          <a:p>
            <a:pPr algn="l" fontAlgn="base"/>
            <a:endParaRPr lang="en-GB" sz="1300" b="0" i="0" dirty="0">
              <a:solidFill>
                <a:srgbClr val="666666"/>
              </a:solidFill>
              <a:effectLst/>
              <a:latin typeface="Kinetic Letters" panose="00000500000000000000" pitchFamily="50" charset="0"/>
            </a:endParaRPr>
          </a:p>
          <a:p>
            <a:pPr algn="l" fontAlgn="base"/>
            <a:r>
              <a:rPr lang="en-GB" sz="1300" b="0" i="0" dirty="0">
                <a:solidFill>
                  <a:srgbClr val="666666"/>
                </a:solidFill>
                <a:effectLst/>
                <a:latin typeface="Kinetic Letters" panose="00000500000000000000" pitchFamily="50" charset="0"/>
              </a:rPr>
              <a:t>Our maths curriculum is achievable for all. Pupils are taught through whole-class interactive teaching, where the focus is on all pupils working together on the same lesson content at the same time. This ensures that all children can master concepts before moving to the next part of the curriculum sequence, allowing no pupil to be left behind. If a pupil fails to grasp a concept or procedure, this is identified quickly, and early intervention ensures the pupil is ready to move forward with the whole class in the next lesson. Although the teaching of the concepts is the same for all, the outcomes in terms of application, may be different.</a:t>
            </a:r>
          </a:p>
          <a:p>
            <a:pPr algn="l" fontAlgn="base"/>
            <a:endParaRPr lang="en-GB" sz="1300" b="0" i="0" dirty="0">
              <a:solidFill>
                <a:srgbClr val="666666"/>
              </a:solidFill>
              <a:effectLst/>
              <a:latin typeface="Kinetic Letters" panose="00000500000000000000" pitchFamily="50" charset="0"/>
            </a:endParaRPr>
          </a:p>
          <a:p>
            <a:pPr algn="l" fontAlgn="base"/>
            <a:r>
              <a:rPr lang="en-GB" sz="1300" b="1" i="0" dirty="0">
                <a:solidFill>
                  <a:srgbClr val="666666"/>
                </a:solidFill>
                <a:effectLst/>
                <a:latin typeface="Kinetic Letters" panose="00000500000000000000" pitchFamily="50" charset="0"/>
              </a:rPr>
              <a:t>In our mathematics teaching, we aim to instil the mindset that everyone can do maths and that maths is for everyone. Mistake-friendly classrooms help children recognise the power mistakes have on our learning. Mistakes also support our pupils in developing resilience and inquisitiveness within the maths curriculum.</a:t>
            </a:r>
            <a:endParaRPr lang="en-GB" sz="1300" b="0" i="0" dirty="0">
              <a:solidFill>
                <a:srgbClr val="666666"/>
              </a:solidFill>
              <a:effectLst/>
              <a:latin typeface="Kinetic Letters" panose="00000500000000000000" pitchFamily="50" charset="0"/>
            </a:endParaRPr>
          </a:p>
          <a:p>
            <a:pPr algn="l"/>
            <a:br>
              <a:rPr lang="en-GB" dirty="0"/>
            </a:br>
            <a:endParaRPr lang="en-GB" b="1" u="sng" dirty="0">
              <a:solidFill>
                <a:srgbClr val="7030A0"/>
              </a:solidFill>
              <a:latin typeface="Kinetic Letters" panose="00000500000000000000" pitchFamily="50" charset="0"/>
            </a:endParaRPr>
          </a:p>
        </p:txBody>
      </p:sp>
      <p:sp>
        <p:nvSpPr>
          <p:cNvPr id="56" name="Google Shape;56;p13"/>
          <p:cNvSpPr txBox="1"/>
          <p:nvPr/>
        </p:nvSpPr>
        <p:spPr>
          <a:xfrm>
            <a:off x="3092116" y="799649"/>
            <a:ext cx="7452922" cy="6681097"/>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300" b="1" u="sng" dirty="0">
                <a:solidFill>
                  <a:srgbClr val="7030A0"/>
                </a:solidFill>
                <a:latin typeface="Kinetic Letters" panose="00000500000000000000" pitchFamily="50" charset="0"/>
                <a:ea typeface="Calibri" panose="020F0502020204030204" pitchFamily="34" charset="0"/>
                <a:cs typeface="Calibri" panose="020F0502020204030204" pitchFamily="34" charset="0"/>
              </a:rPr>
              <a:t>How do we do this?</a:t>
            </a:r>
          </a:p>
          <a:p>
            <a:pPr algn="l" fontAlgn="base"/>
            <a:r>
              <a:rPr lang="en-GB" sz="1300" b="0" i="0" dirty="0">
                <a:solidFill>
                  <a:srgbClr val="666666"/>
                </a:solidFill>
                <a:effectLst/>
                <a:latin typeface="Kinetic Letters" panose="00000500000000000000" pitchFamily="50" charset="0"/>
              </a:rPr>
              <a:t>Power Maths is a whole-class mastery programme designed to spark curiosity and excitement and help nurture confidence in maths. Power Maths’ mastery approach values real understanding and richer, deeper learning above speed. It sees all children learning the same concept in small, cumulative steps, each finding and mastering challenge at their own level. Power Maths reinforces our belief that everyone can do maths. Those who grasp a concept easily have time to explore and understand that concept at a deeper level. The whole class therefore moves through the curriculum at broadly the same pace via individual learning journeys. The next lesson in a Power Maths sequence always revises and builds on the previous step to help embed learning. These activities provide golden opportunities for individual children to strengthen their learning.</a:t>
            </a:r>
          </a:p>
          <a:p>
            <a:pPr lvl="0"/>
            <a:endParaRPr lang="en-GB" sz="1300" b="1" dirty="0">
              <a:latin typeface="Calibri" panose="020F0502020204030204" pitchFamily="34" charset="0"/>
              <a:ea typeface="Calibri" panose="020F0502020204030204" pitchFamily="34" charset="0"/>
              <a:cs typeface="Calibri" panose="020F0502020204030204" pitchFamily="34" charset="0"/>
            </a:endParaRPr>
          </a:p>
          <a:p>
            <a:pPr algn="l" fontAlgn="base"/>
            <a:r>
              <a:rPr lang="en-GB" sz="1300" b="1" i="0" dirty="0">
                <a:solidFill>
                  <a:srgbClr val="494949"/>
                </a:solidFill>
                <a:effectLst/>
                <a:latin typeface="Kinetic Letters" panose="00000500000000000000" pitchFamily="50" charset="0"/>
              </a:rPr>
              <a:t>Structures and representations:</a:t>
            </a:r>
            <a:endParaRPr lang="en-GB" sz="1300" b="0" i="0" dirty="0">
              <a:solidFill>
                <a:srgbClr val="494949"/>
              </a:solidFill>
              <a:effectLst/>
              <a:latin typeface="Kinetic Letters" panose="00000500000000000000" pitchFamily="50" charset="0"/>
            </a:endParaRPr>
          </a:p>
          <a:p>
            <a:pPr algn="l" fontAlgn="base"/>
            <a:r>
              <a:rPr lang="en-GB" sz="1300" b="0" i="0" dirty="0">
                <a:solidFill>
                  <a:srgbClr val="666666"/>
                </a:solidFill>
                <a:effectLst/>
                <a:latin typeface="Kinetic Letters" panose="00000500000000000000" pitchFamily="50" charset="0"/>
              </a:rPr>
              <a:t>Unlike most other subjects, maths comprises a wide array of abstract concepts – and that is why children (and adults) often find it difficult. By taking a Concrete-Pictorial-Abstract (C-P-A) approach, Power Maths allows children to tackle concepts in a tangible and more comfortable way. The calculation policies demonstrate the C-P-A approach in more detail.</a:t>
            </a:r>
          </a:p>
          <a:p>
            <a:pPr algn="l" fontAlgn="base"/>
            <a:endParaRPr lang="en-GB" sz="1300" b="0" i="0" dirty="0">
              <a:solidFill>
                <a:srgbClr val="666666"/>
              </a:solidFill>
              <a:effectLst/>
              <a:latin typeface="Kinetic Letters" panose="00000500000000000000" pitchFamily="50" charset="0"/>
            </a:endParaRPr>
          </a:p>
          <a:p>
            <a:pPr algn="l" fontAlgn="base"/>
            <a:r>
              <a:rPr lang="en-GB" sz="1300" b="1" i="0" dirty="0">
                <a:solidFill>
                  <a:srgbClr val="494949"/>
                </a:solidFill>
                <a:effectLst/>
                <a:latin typeface="Kinetic Letters" panose="00000500000000000000" pitchFamily="50" charset="0"/>
              </a:rPr>
              <a:t>The role of talk and discussion</a:t>
            </a:r>
            <a:r>
              <a:rPr lang="en-GB" sz="1300" b="0" i="0" dirty="0">
                <a:solidFill>
                  <a:srgbClr val="494949"/>
                </a:solidFill>
                <a:effectLst/>
                <a:latin typeface="Kinetic Letters" panose="00000500000000000000" pitchFamily="50" charset="0"/>
              </a:rPr>
              <a:t>:</a:t>
            </a:r>
          </a:p>
          <a:p>
            <a:pPr algn="l" fontAlgn="base"/>
            <a:r>
              <a:rPr lang="en-GB" sz="1300" b="0" i="0" dirty="0">
                <a:solidFill>
                  <a:srgbClr val="666666"/>
                </a:solidFill>
                <a:effectLst/>
                <a:latin typeface="Kinetic Letters" panose="00000500000000000000" pitchFamily="50" charset="0"/>
              </a:rPr>
              <a:t>We believe that when children learn to talk purposefully together about maths, barriers of fear and anxiety are broken down and they grow in confidence, skills and understanding. Building a healthy culture of ‘maths talk’ empowers their learning from day one. Explanation and discussion are integral to the Power Maths structure.</a:t>
            </a:r>
          </a:p>
          <a:p>
            <a:pPr algn="l" fontAlgn="base"/>
            <a:r>
              <a:rPr lang="en-GB" sz="1300" b="0" i="0" dirty="0">
                <a:solidFill>
                  <a:srgbClr val="666666"/>
                </a:solidFill>
                <a:effectLst/>
                <a:latin typeface="Kinetic Letters" panose="00000500000000000000" pitchFamily="50" charset="0"/>
              </a:rPr>
              <a:t>To enhance talk and discussion in our maths lessons we also:</a:t>
            </a:r>
          </a:p>
          <a:p>
            <a:pPr algn="l" fontAlgn="base">
              <a:buFont typeface="Arial" panose="020B0604020202020204" pitchFamily="34" charset="0"/>
              <a:buChar char="•"/>
            </a:pPr>
            <a:r>
              <a:rPr lang="en-GB" sz="1300" b="0" i="0" dirty="0">
                <a:solidFill>
                  <a:srgbClr val="666666"/>
                </a:solidFill>
                <a:effectLst/>
                <a:latin typeface="Kinetic Letters" panose="00000500000000000000" pitchFamily="50" charset="0"/>
              </a:rPr>
              <a:t>encourage children to respond in full sentences when reasoning, explaining or discussing maths;</a:t>
            </a:r>
          </a:p>
          <a:p>
            <a:pPr algn="l" fontAlgn="base">
              <a:buFont typeface="Arial" panose="020B0604020202020204" pitchFamily="34" charset="0"/>
              <a:buChar char="•"/>
            </a:pPr>
            <a:r>
              <a:rPr lang="en-GB" sz="1300" b="0" i="0" dirty="0">
                <a:solidFill>
                  <a:srgbClr val="666666"/>
                </a:solidFill>
                <a:effectLst/>
                <a:latin typeface="Kinetic Letters" panose="00000500000000000000" pitchFamily="50" charset="0"/>
              </a:rPr>
              <a:t>plan for children to work with others e.g. pairs, groups and whole class;</a:t>
            </a:r>
          </a:p>
          <a:p>
            <a:pPr algn="l" fontAlgn="base">
              <a:buFont typeface="Arial" panose="020B0604020202020204" pitchFamily="34" charset="0"/>
              <a:buChar char="•"/>
            </a:pPr>
            <a:r>
              <a:rPr lang="en-GB" sz="1300" b="0" i="0" dirty="0">
                <a:solidFill>
                  <a:srgbClr val="666666"/>
                </a:solidFill>
                <a:effectLst/>
                <a:latin typeface="Kinetic Letters" panose="00000500000000000000" pitchFamily="50" charset="0"/>
              </a:rPr>
              <a:t>provide clear opportunities within each lesson for pupils to think and reflect, so that their talk is purposeful, relevant and focused;</a:t>
            </a:r>
          </a:p>
          <a:p>
            <a:pPr algn="l" fontAlgn="base">
              <a:buFont typeface="Arial" panose="020B0604020202020204" pitchFamily="34" charset="0"/>
              <a:buChar char="•"/>
            </a:pPr>
            <a:r>
              <a:rPr lang="en-GB" sz="1300" b="0" i="0" dirty="0">
                <a:solidFill>
                  <a:srgbClr val="666666"/>
                </a:solidFill>
                <a:effectLst/>
                <a:latin typeface="Kinetic Letters" panose="00000500000000000000" pitchFamily="50" charset="0"/>
              </a:rPr>
              <a:t>give every child a voice by moving away from pupils putting their hands up – we don’t want one child to dominate the maths lesson</a:t>
            </a:r>
          </a:p>
          <a:p>
            <a:pPr lvl="0"/>
            <a:endParaRPr lang="en-GB" sz="1200" b="1" dirty="0">
              <a:latin typeface="Calibri" panose="020F0502020204030204" pitchFamily="34" charset="0"/>
              <a:ea typeface="Calibri" panose="020F0502020204030204" pitchFamily="34" charset="0"/>
              <a:cs typeface="Calibri" panose="020F0502020204030204" pitchFamily="34" charset="0"/>
            </a:endParaRPr>
          </a:p>
          <a:p>
            <a:pPr algn="l" fontAlgn="base"/>
            <a:r>
              <a:rPr lang="en-GB" sz="1300" b="1" i="0" dirty="0">
                <a:solidFill>
                  <a:srgbClr val="494949"/>
                </a:solidFill>
                <a:effectLst/>
                <a:latin typeface="Kinetic Letters" panose="00000500000000000000" pitchFamily="50" charset="0"/>
              </a:rPr>
              <a:t>Intelligent Practice:</a:t>
            </a:r>
            <a:endParaRPr lang="en-GB" sz="1300" b="0" i="0" dirty="0">
              <a:solidFill>
                <a:srgbClr val="494949"/>
              </a:solidFill>
              <a:effectLst/>
              <a:latin typeface="Kinetic Letters" panose="00000500000000000000" pitchFamily="50" charset="0"/>
            </a:endParaRPr>
          </a:p>
          <a:p>
            <a:pPr algn="l" fontAlgn="base"/>
            <a:r>
              <a:rPr lang="en-GB" sz="1300" b="0" i="0" dirty="0">
                <a:solidFill>
                  <a:srgbClr val="666666"/>
                </a:solidFill>
                <a:effectLst/>
                <a:latin typeface="Kinetic Letters" panose="00000500000000000000" pitchFamily="50" charset="0"/>
              </a:rPr>
              <a:t>Practice plays a pivotal role in the Power Maths approach. In Power Maths, practice never equates to the simple repetition of a process. Instead, the scheme embraces the concept of intelligent practice, in which all children become fluent in maths through varied, frequent and thoughtful practice that deepens and embeds conceptual understanding in a logical, planned sequence. Therefore, our pupils are exposed to varied methods and calculations expressed in different ways (requiring thought and understanding). The Practice Books provide just the right amount of intelligent practice for children to complete independently in the final sections of each lesson.</a:t>
            </a:r>
          </a:p>
          <a:p>
            <a:pPr algn="l" fontAlgn="base"/>
            <a:r>
              <a:rPr lang="en-GB" sz="1300" b="0" i="0" dirty="0">
                <a:solidFill>
                  <a:srgbClr val="666666"/>
                </a:solidFill>
                <a:effectLst/>
                <a:latin typeface="Kinetic Letters" panose="00000500000000000000" pitchFamily="50" charset="0"/>
              </a:rPr>
              <a:t>What else we do:</a:t>
            </a:r>
          </a:p>
          <a:p>
            <a:pPr algn="l" fontAlgn="base"/>
            <a:r>
              <a:rPr lang="en-GB" sz="1300" b="0" i="0" dirty="0">
                <a:solidFill>
                  <a:srgbClr val="666666"/>
                </a:solidFill>
                <a:effectLst/>
                <a:latin typeface="Kinetic Letters" panose="00000500000000000000" pitchFamily="50" charset="0"/>
              </a:rPr>
              <a:t>As well as following the Power Maths scheme of learning, we subscribe to </a:t>
            </a:r>
            <a:r>
              <a:rPr lang="en-GB" sz="1300" b="0" i="1" dirty="0">
                <a:solidFill>
                  <a:srgbClr val="666666"/>
                </a:solidFill>
                <a:effectLst/>
                <a:latin typeface="Kinetic Letters" panose="00000500000000000000" pitchFamily="50" charset="0"/>
              </a:rPr>
              <a:t>Times Tables Rockstars.</a:t>
            </a:r>
            <a:r>
              <a:rPr lang="en-GB" sz="1300" b="0" i="0" dirty="0">
                <a:solidFill>
                  <a:srgbClr val="666666"/>
                </a:solidFill>
                <a:effectLst/>
                <a:latin typeface="Kinetic Letters" panose="00000500000000000000" pitchFamily="50" charset="0"/>
              </a:rPr>
              <a:t> This platform provides children with the opportunity to practise key facts and memorise their multiplication tables. Teachers reinforce how times tables (and being able to recall them fluently) can support other learning.</a:t>
            </a:r>
          </a:p>
          <a:p>
            <a:pPr lvl="0"/>
            <a:endParaRPr lang="en-GB" sz="1200" b="1" dirty="0">
              <a:latin typeface="Calibri" panose="020F0502020204030204" pitchFamily="34" charset="0"/>
              <a:ea typeface="Calibri" panose="020F0502020204030204" pitchFamily="34" charset="0"/>
              <a:cs typeface="Calibri" panose="020F0502020204030204" pitchFamily="34" charset="0"/>
            </a:endParaRPr>
          </a:p>
          <a:p>
            <a:pPr marL="0" lvl="0" indent="0" algn="l" rtl="0">
              <a:spcBef>
                <a:spcPts val="0"/>
              </a:spcBef>
              <a:spcAft>
                <a:spcPts val="0"/>
              </a:spcAft>
              <a:buNone/>
            </a:pPr>
            <a:endParaRPr lang="en-GB" sz="1200" b="1" dirty="0"/>
          </a:p>
          <a:p>
            <a:pPr lvl="0"/>
            <a:endParaRPr lang="en-GB" sz="1200" b="1" dirty="0"/>
          </a:p>
          <a:p>
            <a:pPr marL="0" lvl="0" indent="0" algn="l" rtl="0">
              <a:spcBef>
                <a:spcPts val="0"/>
              </a:spcBef>
              <a:spcAft>
                <a:spcPts val="0"/>
              </a:spcAft>
              <a:buNone/>
            </a:pPr>
            <a:endParaRPr lang="en-GB" sz="1200" b="1" dirty="0"/>
          </a:p>
        </p:txBody>
      </p:sp>
      <p:pic>
        <p:nvPicPr>
          <p:cNvPr id="5" name="Picture 4">
            <a:extLst>
              <a:ext uri="{FF2B5EF4-FFF2-40B4-BE49-F238E27FC236}">
                <a16:creationId xmlns:a16="http://schemas.microsoft.com/office/drawing/2014/main" id="{EC9B187A-4AF0-4947-AF58-1BC15A935AD5}"/>
              </a:ext>
            </a:extLst>
          </p:cNvPr>
          <p:cNvPicPr>
            <a:picLocks noChangeAspect="1"/>
          </p:cNvPicPr>
          <p:nvPr/>
        </p:nvPicPr>
        <p:blipFill>
          <a:blip r:embed="rId3"/>
          <a:stretch>
            <a:fillRect/>
          </a:stretch>
        </p:blipFill>
        <p:spPr>
          <a:xfrm>
            <a:off x="9655443" y="78929"/>
            <a:ext cx="633621" cy="6336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56;p13">
            <a:extLst>
              <a:ext uri="{FF2B5EF4-FFF2-40B4-BE49-F238E27FC236}">
                <a16:creationId xmlns:a16="http://schemas.microsoft.com/office/drawing/2014/main" id="{173C5153-61BA-6BC4-B8C4-7E39AB428974}"/>
              </a:ext>
            </a:extLst>
          </p:cNvPr>
          <p:cNvSpPr txBox="1"/>
          <p:nvPr/>
        </p:nvSpPr>
        <p:spPr>
          <a:xfrm>
            <a:off x="268695" y="175261"/>
            <a:ext cx="10180693" cy="7444740"/>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u="sng" dirty="0">
                <a:solidFill>
                  <a:srgbClr val="7030A0"/>
                </a:solidFill>
                <a:latin typeface="Kinetic Letters" panose="00000500000000000000" pitchFamily="50" charset="0"/>
                <a:ea typeface="Calibri" panose="020F0502020204030204" pitchFamily="34" charset="0"/>
                <a:cs typeface="Calibri" panose="020F0502020204030204" pitchFamily="34" charset="0"/>
              </a:rPr>
              <a:t>Impact – what progress will children make?</a:t>
            </a:r>
          </a:p>
          <a:p>
            <a:pPr marL="0" lvl="0" indent="0" algn="l" rtl="0">
              <a:spcBef>
                <a:spcPts val="0"/>
              </a:spcBef>
              <a:spcAft>
                <a:spcPts val="0"/>
              </a:spcAft>
              <a:buNone/>
            </a:pPr>
            <a:endParaRPr lang="en-GB" sz="1600" b="1" u="sng" dirty="0">
              <a:solidFill>
                <a:schemeClr val="tx1"/>
              </a:solidFill>
              <a:latin typeface="Kinetic Letters" panose="00000500000000000000" pitchFamily="50" charset="0"/>
              <a:ea typeface="Calibri" panose="020F0502020204030204" pitchFamily="34" charset="0"/>
              <a:cs typeface="Calibri" panose="020F0502020204030204" pitchFamily="34" charset="0"/>
            </a:endParaRPr>
          </a:p>
          <a:p>
            <a:pPr algn="l" fontAlgn="base"/>
            <a:r>
              <a:rPr lang="en-GB" sz="2000" b="0" i="0" dirty="0">
                <a:solidFill>
                  <a:srgbClr val="666666"/>
                </a:solidFill>
                <a:effectLst/>
                <a:latin typeface="Kinetic Letters" panose="00000500000000000000" pitchFamily="50" charset="0"/>
              </a:rPr>
              <a:t>When learners leave each phase, they have the knowledge, skills and vocabulary necessary to progress to the next stage of their learning. As a result of high-quality teaching, learning makes sustained progress in mathematics and develop the competence to reason and problem solve confidently and efficiently.</a:t>
            </a:r>
          </a:p>
          <a:p>
            <a:pPr algn="l" fontAlgn="base"/>
            <a:endParaRPr lang="en-GB" sz="2000" b="0" i="0" dirty="0">
              <a:solidFill>
                <a:srgbClr val="666666"/>
              </a:solidFill>
              <a:effectLst/>
              <a:latin typeface="Kinetic Letters" panose="00000500000000000000" pitchFamily="50" charset="0"/>
            </a:endParaRPr>
          </a:p>
          <a:p>
            <a:pPr algn="l" fontAlgn="base"/>
            <a:r>
              <a:rPr lang="en-GB" sz="2000" b="0" i="0" dirty="0">
                <a:solidFill>
                  <a:srgbClr val="666666"/>
                </a:solidFill>
                <a:effectLst/>
                <a:latin typeface="Kinetic Letters" panose="00000500000000000000" pitchFamily="50" charset="0"/>
              </a:rPr>
              <a:t>Pupil voice shows that children enjoy maths and books will reflect the positive attitudes and resilience in mathematics. Our children understand that making mistakes and getting things wrong help us to learn.</a:t>
            </a:r>
          </a:p>
          <a:p>
            <a:pPr algn="l" fontAlgn="base"/>
            <a:endParaRPr lang="en-GB" sz="2000" dirty="0">
              <a:solidFill>
                <a:srgbClr val="666666"/>
              </a:solidFill>
              <a:latin typeface="Kinetic Letters" panose="00000500000000000000" pitchFamily="50" charset="0"/>
            </a:endParaRPr>
          </a:p>
          <a:p>
            <a:pPr algn="l" fontAlgn="base"/>
            <a:r>
              <a:rPr lang="en-GB" sz="2000" dirty="0">
                <a:solidFill>
                  <a:srgbClr val="666666"/>
                </a:solidFill>
                <a:latin typeface="Kinetic Letters" panose="00000500000000000000" pitchFamily="50" charset="0"/>
              </a:rPr>
              <a:t>Children at Hall Meadow Primary School enjoy achieving in maths, this is evident in Pupil voice and lesson visits. Children access deepening activities to further embed the mathematical principals. </a:t>
            </a:r>
          </a:p>
          <a:p>
            <a:pPr algn="l" fontAlgn="base"/>
            <a:endParaRPr lang="en-GB" sz="2000" b="0" i="0" dirty="0">
              <a:solidFill>
                <a:srgbClr val="666666"/>
              </a:solidFill>
              <a:effectLst/>
              <a:latin typeface="Kinetic Letters" panose="00000500000000000000" pitchFamily="50" charset="0"/>
            </a:endParaRPr>
          </a:p>
          <a:p>
            <a:pPr algn="l" fontAlgn="base"/>
            <a:endParaRPr lang="en-GB" sz="2000" dirty="0">
              <a:solidFill>
                <a:srgbClr val="666666"/>
              </a:solidFill>
              <a:latin typeface="Kinetic Letters" panose="00000500000000000000" pitchFamily="50" charset="0"/>
            </a:endParaRPr>
          </a:p>
          <a:p>
            <a:pPr algn="l" fontAlgn="base"/>
            <a:endParaRPr lang="en-GB" sz="2000" dirty="0">
              <a:solidFill>
                <a:srgbClr val="666666"/>
              </a:solidFill>
              <a:latin typeface="Kinetic Letters" panose="00000500000000000000" pitchFamily="50" charset="0"/>
            </a:endParaRPr>
          </a:p>
          <a:p>
            <a:pPr algn="l" fontAlgn="base"/>
            <a:endParaRPr lang="en-GB" sz="2000" b="0" i="0" dirty="0">
              <a:solidFill>
                <a:srgbClr val="666666"/>
              </a:solidFill>
              <a:effectLst/>
              <a:latin typeface="Kinetic Letters" panose="00000500000000000000" pitchFamily="50" charset="0"/>
            </a:endParaRPr>
          </a:p>
          <a:p>
            <a:pPr marL="0" lvl="0" indent="0" algn="l" rtl="0">
              <a:spcBef>
                <a:spcPts val="0"/>
              </a:spcBef>
              <a:spcAft>
                <a:spcPts val="0"/>
              </a:spcAft>
              <a:buNone/>
            </a:pPr>
            <a:r>
              <a:rPr lang="en-GB" sz="1600" b="1" u="sng" dirty="0">
                <a:solidFill>
                  <a:schemeClr val="tx1"/>
                </a:solidFill>
                <a:latin typeface="Kinetic Letters" panose="00000500000000000000" pitchFamily="50" charset="0"/>
                <a:ea typeface="Calibri" panose="020F0502020204030204" pitchFamily="34" charset="0"/>
                <a:cs typeface="Calibri" panose="020F0502020204030204" pitchFamily="34" charset="0"/>
              </a:rPr>
              <a:t> </a:t>
            </a:r>
          </a:p>
          <a:p>
            <a:pPr marL="0" lvl="0" indent="0" algn="l" rtl="0">
              <a:spcBef>
                <a:spcPts val="0"/>
              </a:spcBef>
              <a:spcAft>
                <a:spcPts val="0"/>
              </a:spcAft>
              <a:buNone/>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0" lvl="0" indent="0" algn="l" rtl="0">
              <a:spcBef>
                <a:spcPts val="0"/>
              </a:spcBef>
              <a:spcAft>
                <a:spcPts val="0"/>
              </a:spcAft>
              <a:buNone/>
            </a:pPr>
            <a:endParaRPr lang="en-GB" sz="12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6761350"/>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0E8ABCE25F0B4AA199893C8E103803" ma:contentTypeVersion="18" ma:contentTypeDescription="Create a new document." ma:contentTypeScope="" ma:versionID="6a4cc9037129be59e9c66dbf8064e666">
  <xsd:schema xmlns:xsd="http://www.w3.org/2001/XMLSchema" xmlns:xs="http://www.w3.org/2001/XMLSchema" xmlns:p="http://schemas.microsoft.com/office/2006/metadata/properties" xmlns:ns2="ccefe2da-8c62-43cd-a8db-abacb71538ea" xmlns:ns3="277dd5e7-d763-40eb-83e8-70c4a62cdb2b" targetNamespace="http://schemas.microsoft.com/office/2006/metadata/properties" ma:root="true" ma:fieldsID="c361bc18b41dbfa49761e9ce123aebaf" ns2:_="" ns3:_="">
    <xsd:import namespace="ccefe2da-8c62-43cd-a8db-abacb71538ea"/>
    <xsd:import namespace="277dd5e7-d763-40eb-83e8-70c4a62cdb2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LengthInSeconds"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efe2da-8c62-43cd-a8db-abacb71538e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dd378a6-8a35-4b53-b7fe-d83391907b38}" ma:internalName="TaxCatchAll" ma:showField="CatchAllData" ma:web="ccefe2da-8c62-43cd-a8db-abacb71538e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77dd5e7-d763-40eb-83e8-70c4a62cdb2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77dd5e7-d763-40eb-83e8-70c4a62cdb2b">
      <Terms xmlns="http://schemas.microsoft.com/office/infopath/2007/PartnerControls"/>
    </lcf76f155ced4ddcb4097134ff3c332f>
    <TaxCatchAll xmlns="ccefe2da-8c62-43cd-a8db-abacb71538e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EEBCA49-6720-402B-B9FB-6FD6ECB7AB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efe2da-8c62-43cd-a8db-abacb71538ea"/>
    <ds:schemaRef ds:uri="277dd5e7-d763-40eb-83e8-70c4a62cdb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DF1984-DDD4-4AE6-A0B6-B711AC9BD6F9}">
  <ds:schemaRefs>
    <ds:schemaRef ds:uri="http://purl.org/dc/terms/"/>
    <ds:schemaRef ds:uri="http://schemas.microsoft.com/office/2006/metadata/properties"/>
    <ds:schemaRef ds:uri="ccefe2da-8c62-43cd-a8db-abacb71538ea"/>
    <ds:schemaRef ds:uri="http://www.w3.org/XML/1998/namespace"/>
    <ds:schemaRef ds:uri="277dd5e7-d763-40eb-83e8-70c4a62cdb2b"/>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E8029D7F-46E5-43A9-BCCE-405FB7AF49A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602</TotalTime>
  <Words>931</Words>
  <Application>Microsoft Office PowerPoint</Application>
  <PresentationFormat>Custom</PresentationFormat>
  <Paragraphs>40</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Kinetic Letters</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Cox</dc:creator>
  <cp:lastModifiedBy>Cassie Bodman-Knight</cp:lastModifiedBy>
  <cp:revision>48</cp:revision>
  <dcterms:modified xsi:type="dcterms:W3CDTF">2025-01-07T11:21:23Z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0x010100330E8ABCE25F0B4AA199893C8E103803</vt:lpwstr>
  </property>
  <property fmtid="{D5CDD505-2E9C-101B-9397-08002B2CF9AE}" pid="3" name="MediaServiceImageTags">
    <vt:lpwstr/>
  </property>
</Properties>
</file>